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428" r:id="rId2"/>
    <p:sldId id="256" r:id="rId3"/>
    <p:sldId id="407" r:id="rId4"/>
    <p:sldId id="429" r:id="rId5"/>
    <p:sldId id="409" r:id="rId6"/>
    <p:sldId id="411" r:id="rId7"/>
    <p:sldId id="410" r:id="rId8"/>
    <p:sldId id="412" r:id="rId9"/>
    <p:sldId id="413" r:id="rId10"/>
    <p:sldId id="414" r:id="rId11"/>
    <p:sldId id="430" r:id="rId12"/>
    <p:sldId id="416" r:id="rId13"/>
    <p:sldId id="417" r:id="rId14"/>
    <p:sldId id="408" r:id="rId15"/>
    <p:sldId id="415" r:id="rId16"/>
    <p:sldId id="424" r:id="rId17"/>
    <p:sldId id="425" r:id="rId18"/>
    <p:sldId id="426" r:id="rId19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8" autoAdjust="0"/>
    <p:restoredTop sz="79257" autoAdjust="0"/>
  </p:normalViewPr>
  <p:slideViewPr>
    <p:cSldViewPr>
      <p:cViewPr varScale="1">
        <p:scale>
          <a:sx n="79" d="100"/>
          <a:sy n="79" d="100"/>
        </p:scale>
        <p:origin x="208" y="19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B6963-3584-E944-95F7-E0EBEDE90C04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C4CF8-A240-1440-9297-1C81BBA7F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062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6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cv</a:t>
            </a:r>
            <a:r>
              <a:rPr lang="en-US" baseline="0" dirty="0"/>
              <a:t> shouldn’t be NULL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lock shouldn’t be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37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45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lock_acqure</a:t>
            </a:r>
            <a:r>
              <a:rPr lang="en-US" baseline="0" dirty="0"/>
              <a:t> and </a:t>
            </a:r>
            <a:r>
              <a:rPr lang="en-US" baseline="0" dirty="0" err="1"/>
              <a:t>lock_release</a:t>
            </a:r>
            <a:r>
              <a:rPr lang="en-US" baseline="0" dirty="0"/>
              <a:t> are a pair?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0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14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2019 Fall: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Continue from Lecture 14 Slides 16: Exercise 5.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Fall’17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21: 25 Minutes, Slides 1-5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Lecture 22: 20 Minutes</a:t>
            </a: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5267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6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6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1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2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Locks: 25 Minutes. Slides 1-7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Condition</a:t>
            </a: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 Variables: 25 Minutes. Slides 8-15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>
                <a:latin typeface="Times New Roman" charset="0"/>
                <a:ea typeface="宋体" charset="0"/>
                <a:cs typeface="宋体" charset="0"/>
              </a:rPr>
              <a:t>To be continued: slides 16.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74908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Let’s consider the producer/consumer sample to show how to use condition variables</a:t>
            </a:r>
          </a:p>
          <a:p>
            <a:pPr marL="228600" indent="-228600">
              <a:buAutoNum type="arabicPeriod"/>
            </a:pPr>
            <a:r>
              <a:rPr lang="en-US" dirty="0"/>
              <a:t>We</a:t>
            </a:r>
            <a:r>
              <a:rPr lang="en-US" baseline="0" dirty="0"/>
              <a:t> start this example with locks.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No need to use static</a:t>
            </a:r>
            <a:r>
              <a:rPr lang="en-US" baseline="0" dirty="0"/>
              <a:t> here; just a demonstration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7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lock_acqure</a:t>
            </a:r>
            <a:r>
              <a:rPr lang="en-US" baseline="0" dirty="0"/>
              <a:t> and </a:t>
            </a:r>
            <a:r>
              <a:rPr lang="en-US" baseline="0" dirty="0" err="1"/>
              <a:t>lock_release</a:t>
            </a:r>
            <a:r>
              <a:rPr lang="en-US" baseline="0" dirty="0"/>
              <a:t> are a pair?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9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4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28625" y="684213"/>
            <a:ext cx="6076950" cy="34194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A5EE1D-AEEB-5346-B699-82CA03C48839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57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91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little information on condition</a:t>
            </a:r>
            <a:r>
              <a:rPr lang="en-US" baseline="0" dirty="0"/>
              <a:t> variables in the textbook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78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/>
              <a:t>cv</a:t>
            </a:r>
            <a:r>
              <a:rPr lang="en-US" baseline="0" dirty="0"/>
              <a:t> shouldn’t be NULL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lock shouldn’t be NULL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Wait for cv do not wait for lock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err="1"/>
              <a:t>Thread_sleep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Using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1DD708-9C6C-BC4A-8ACC-1131D652BA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970B2-52E7-5B4F-8C48-434A1A2307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9E2D6-7580-184E-9C5F-A495F2DD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How to implement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cv_signal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600" dirty="0">
                <a:latin typeface="Calibri"/>
                <a:cs typeface="Calibri"/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63000" y="6156186"/>
            <a:ext cx="5334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6300" y="838200"/>
            <a:ext cx="10439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</a:t>
            </a:r>
            <a:r>
              <a:rPr lang="en-US" sz="2400" dirty="0" err="1">
                <a:latin typeface="Courier New"/>
                <a:cs typeface="Courier New"/>
              </a:rPr>
              <a:t>cv_signal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*cv,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lock *lock) {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use assert to check cv and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turn off interrupts;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/* Question: How to implement the following IF */</a:t>
            </a:r>
          </a:p>
          <a:p>
            <a:r>
              <a:rPr lang="en-US" sz="2400" dirty="0">
                <a:latin typeface="Courier New"/>
                <a:cs typeface="Courier New"/>
              </a:rPr>
              <a:t>    if (this thread does not hold lock)</a:t>
            </a:r>
          </a:p>
          <a:p>
            <a:r>
              <a:rPr lang="en-US" sz="2400" dirty="0">
                <a:latin typeface="Courier New"/>
                <a:cs typeface="Courier New"/>
              </a:rPr>
              <a:t>        panic("</a:t>
            </a:r>
            <a:r>
              <a:rPr lang="en-US" sz="2400" dirty="0" err="1">
                <a:latin typeface="Courier New"/>
                <a:cs typeface="Courier New"/>
              </a:rPr>
              <a:t>cv_signal</a:t>
            </a:r>
            <a:r>
              <a:rPr lang="en-US" sz="2400" dirty="0">
                <a:latin typeface="Courier New"/>
                <a:cs typeface="Courier New"/>
              </a:rPr>
              <a:t> error: cv %s at %p, lock %s at   </a:t>
            </a:r>
          </a:p>
          <a:p>
            <a:r>
              <a:rPr lang="en-US" sz="2400" dirty="0">
                <a:latin typeface="Courier New"/>
                <a:cs typeface="Courier New"/>
              </a:rPr>
              <a:t>              %p.\n", cv-&gt;name, cv, lock-&gt;name, lock);</a:t>
            </a:r>
          </a:p>
          <a:p>
            <a:r>
              <a:rPr lang="en-US" sz="2400" dirty="0">
                <a:latin typeface="Courier New"/>
                <a:cs typeface="Courier New"/>
              </a:rPr>
              <a:t>	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/* see also how to wakeup a thread Slide 15 */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wakeup one thread using indicator “cv”;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turn on interrupts to the previous level;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809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63366"/>
            <a:ext cx="8229600" cy="868362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Condition Variables: Sample Usage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0" y="1021040"/>
            <a:ext cx="9296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/* Declare a cv */</a:t>
            </a:r>
          </a:p>
          <a:p>
            <a:r>
              <a:rPr lang="en-US" sz="2400" dirty="0">
                <a:latin typeface="Courier New"/>
                <a:cs typeface="Courier New"/>
              </a:rPr>
              <a:t>static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/* Initialize the cv */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cv_create</a:t>
            </a:r>
            <a:r>
              <a:rPr lang="en-US" sz="2400" dirty="0">
                <a:latin typeface="Courier New"/>
                <a:cs typeface="Courier New"/>
              </a:rPr>
              <a:t>(”sample cv");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if 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sample_cv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== NULL) 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/* Why panic? */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panic(”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sample_cv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: Out of memory.\n");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/* Destroy the cv in the end */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cv_destroy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);</a:t>
            </a:r>
          </a:p>
          <a:p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 = NULL;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cv_wait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, </a:t>
            </a:r>
            <a:r>
              <a:rPr lang="en-US" sz="2400" dirty="0" err="1">
                <a:latin typeface="Courier New"/>
                <a:cs typeface="Courier New"/>
              </a:rPr>
              <a:t>sample_lock</a:t>
            </a:r>
            <a:r>
              <a:rPr lang="en-US" sz="2400" dirty="0">
                <a:latin typeface="Courier New"/>
                <a:cs typeface="Courier New"/>
              </a:rPr>
              <a:t>); /* Wait */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cv_signal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sample_cv</a:t>
            </a:r>
            <a:r>
              <a:rPr lang="en-US" sz="2400" dirty="0">
                <a:latin typeface="Courier New"/>
                <a:cs typeface="Courier New"/>
              </a:rPr>
              <a:t>, </a:t>
            </a:r>
            <a:r>
              <a:rPr lang="en-US" sz="2400" dirty="0" err="1">
                <a:latin typeface="Courier New"/>
                <a:cs typeface="Courier New"/>
              </a:rPr>
              <a:t>sample_lock</a:t>
            </a:r>
            <a:r>
              <a:rPr lang="en-US" sz="2400" dirty="0">
                <a:latin typeface="Courier New"/>
                <a:cs typeface="Courier New"/>
              </a:rPr>
              <a:t>); /* Signal */ </a:t>
            </a:r>
          </a:p>
        </p:txBody>
      </p:sp>
    </p:spTree>
    <p:extLst>
      <p:ext uri="{BB962C8B-B14F-4D97-AF65-F5344CB8AC3E}">
        <p14:creationId xmlns:p14="http://schemas.microsoft.com/office/powerpoint/2010/main" val="5485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22238"/>
            <a:ext cx="8991600" cy="1096962"/>
          </a:xfrm>
        </p:spPr>
        <p:txBody>
          <a:bodyPr/>
          <a:lstStyle/>
          <a:p>
            <a:r>
              <a:rPr lang="en-US" sz="3200" dirty="0">
                <a:latin typeface="Calibri"/>
                <a:cs typeface="Calibri"/>
              </a:rPr>
              <a:t>The Producer/Consumer Problem</a:t>
            </a:r>
            <a:br>
              <a:rPr lang="en-US" sz="3200" dirty="0">
                <a:latin typeface="Calibri"/>
                <a:cs typeface="Calibri"/>
              </a:rPr>
            </a:br>
            <a:r>
              <a:rPr lang="en-US" sz="3200" dirty="0">
                <a:latin typeface="Calibri"/>
                <a:cs typeface="Calibri"/>
              </a:rPr>
              <a:t>How to use condition variables in OS/161?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8528" y="1216611"/>
            <a:ext cx="86532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char buffer[SIZE];</a:t>
            </a:r>
          </a:p>
          <a:p>
            <a:r>
              <a:rPr lang="en-US" sz="2400" dirty="0" err="1">
                <a:latin typeface="Courier New"/>
                <a:cs typeface="Courier New"/>
              </a:rPr>
              <a:t>int</a:t>
            </a:r>
            <a:r>
              <a:rPr lang="en-US" sz="2400" dirty="0">
                <a:latin typeface="Courier New"/>
                <a:cs typeface="Courier New"/>
              </a:rPr>
              <a:t> count = 0, head = 0, tail = 0;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static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lock *</a:t>
            </a:r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r>
              <a:rPr lang="en-US" sz="2400" dirty="0">
                <a:latin typeface="Courier New"/>
                <a:cs typeface="Courier New"/>
              </a:rPr>
              <a:t>static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r>
              <a:rPr lang="en-US" sz="2400" dirty="0">
                <a:latin typeface="Courier New"/>
                <a:cs typeface="Courier New"/>
              </a:rPr>
              <a:t>static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*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latin typeface="Courier New"/>
                <a:cs typeface="Courier New"/>
              </a:rPr>
              <a:t>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lock_create</a:t>
            </a:r>
            <a:r>
              <a:rPr lang="en-US" sz="2400" dirty="0">
                <a:latin typeface="Courier New"/>
                <a:cs typeface="Courier New"/>
              </a:rPr>
              <a:t>(“</a:t>
            </a:r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 for cv”);</a:t>
            </a:r>
          </a:p>
          <a:p>
            <a:r>
              <a:rPr lang="en-US" sz="2400" dirty="0">
                <a:latin typeface="Courier New"/>
                <a:cs typeface="Courier New"/>
              </a:rPr>
              <a:t>if (</a:t>
            </a:r>
            <a:r>
              <a:rPr lang="en-US" sz="2400" dirty="0" err="1">
                <a:latin typeface="Courier New"/>
                <a:cs typeface="Courier New"/>
              </a:rPr>
              <a:t>mutex</a:t>
            </a:r>
            <a:r>
              <a:rPr lang="en-US" sz="2400" dirty="0">
                <a:latin typeface="Courier New"/>
                <a:cs typeface="Courier New"/>
              </a:rPr>
              <a:t> == NULL)</a:t>
            </a:r>
          </a:p>
          <a:p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    panic(”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: Out of memory.\n");</a:t>
            </a:r>
          </a:p>
          <a:p>
            <a:endParaRPr lang="en-US" sz="24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notEmpty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cv_create</a:t>
            </a:r>
            <a:r>
              <a:rPr lang="en-US" sz="2400" dirty="0">
                <a:latin typeface="Courier New"/>
                <a:cs typeface="Courier New"/>
              </a:rPr>
              <a:t>(“Buffer not empty”);</a:t>
            </a:r>
          </a:p>
          <a:p>
            <a:r>
              <a:rPr lang="en-US" sz="2400" dirty="0" err="1">
                <a:latin typeface="Courier New"/>
                <a:cs typeface="Courier New"/>
              </a:rPr>
              <a:t>notFull</a:t>
            </a:r>
            <a:r>
              <a:rPr lang="en-US" sz="2400" dirty="0">
                <a:latin typeface="Courier New"/>
                <a:cs typeface="Courier New"/>
              </a:rPr>
              <a:t> = </a:t>
            </a:r>
            <a:r>
              <a:rPr lang="en-US" sz="2400" dirty="0" err="1">
                <a:latin typeface="Courier New"/>
                <a:cs typeface="Courier New"/>
              </a:rPr>
              <a:t>cv_create</a:t>
            </a:r>
            <a:r>
              <a:rPr lang="en-US" sz="2400" dirty="0">
                <a:latin typeface="Courier New"/>
                <a:cs typeface="Courier New"/>
              </a:rPr>
              <a:t>(“Buffer not full”);</a:t>
            </a:r>
          </a:p>
          <a:p>
            <a:r>
              <a:rPr lang="en-US" sz="2400" dirty="0">
                <a:latin typeface="Courier New"/>
                <a:cs typeface="Courier New"/>
              </a:rPr>
              <a:t>if (</a:t>
            </a:r>
            <a:r>
              <a:rPr lang="en-US" sz="2400" dirty="0" err="1">
                <a:latin typeface="Courier New"/>
                <a:cs typeface="Courier New"/>
              </a:rPr>
              <a:t>notEmpty</a:t>
            </a:r>
            <a:r>
              <a:rPr lang="en-US" sz="2400" dirty="0">
                <a:latin typeface="Courier New"/>
                <a:cs typeface="Courier New"/>
              </a:rPr>
              <a:t> == NULL || </a:t>
            </a:r>
            <a:r>
              <a:rPr lang="en-US" sz="2400" dirty="0" err="1">
                <a:latin typeface="Courier New"/>
                <a:cs typeface="Courier New"/>
              </a:rPr>
              <a:t>notFull</a:t>
            </a:r>
            <a:r>
              <a:rPr lang="en-US" sz="2400" dirty="0">
                <a:latin typeface="Courier New"/>
                <a:cs typeface="Courier New"/>
              </a:rPr>
              <a:t> == NULL)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panic(”CV: Out of memory.\n");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1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Handle the empty/full cases using locks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Condition Variables</a:t>
            </a:r>
            <a:r>
              <a:rPr lang="en-US" dirty="0">
                <a:latin typeface="Calibri"/>
                <a:cs typeface="Calibri"/>
              </a:rPr>
              <a:t>: Data Structure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How to implement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/>
                <a:cs typeface="Calibri"/>
              </a:rPr>
              <a:t>? 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How to implement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/>
                <a:cs typeface="Calibri"/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14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457200"/>
            <a:ext cx="8077200" cy="3429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3: Part 3 </a:t>
            </a:r>
            <a:b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Thread Sleep and Wakeup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4878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6894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11734800" cy="84468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Exercise 1. </a:t>
            </a:r>
            <a:r>
              <a:rPr lang="en-US" dirty="0">
                <a:latin typeface="Calibri"/>
                <a:cs typeface="Calibri"/>
              </a:rPr>
              <a:t>What is the following data structure? Why use static?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2327344"/>
            <a:ext cx="880840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1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16002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2.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Please complete the following code that initializes the sleeper list.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0290" y="1828800"/>
            <a:ext cx="11506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734800" cy="16002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3. 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(3.1) what is </a:t>
            </a:r>
            <a:r>
              <a:rPr lang="en-US" sz="4000" dirty="0" err="1">
                <a:latin typeface="Courier New" charset="0"/>
                <a:ea typeface="Courier New" charset="0"/>
                <a:cs typeface="Courier New" charset="0"/>
              </a:rPr>
              <a:t>t_sleepaddr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en-US" sz="4000" dirty="0" err="1">
                <a:latin typeface="Courier New" charset="0"/>
                <a:ea typeface="Courier New" charset="0"/>
                <a:cs typeface="Courier New" charset="0"/>
              </a:rPr>
              <a:t>curthread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? (3.2) What does </a:t>
            </a:r>
            <a:r>
              <a:rPr lang="en-US" sz="4000" dirty="0" err="1">
                <a:latin typeface="Courier New" charset="0"/>
                <a:ea typeface="Courier New" charset="0"/>
                <a:cs typeface="Courier New" charset="0"/>
              </a:rPr>
              <a:t>mi_switch</a:t>
            </a:r>
            <a:r>
              <a:rPr lang="en-US" sz="40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do?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112464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11734800" cy="762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4.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How many threads are woken up by this function?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5282"/>
            <a:ext cx="8707884" cy="61927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9165083" y="2209800"/>
            <a:ext cx="2895393" cy="1981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681"/>
                </a:solidFill>
                <a:latin typeface="Arial" charset="0"/>
              </a:defRPr>
            </a:lvl9pPr>
          </a:lstStyle>
          <a:p>
            <a:pPr algn="l"/>
            <a:r>
              <a:rPr lang="en-US" sz="2800" kern="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Can you modify the code to wake up a single thread? </a:t>
            </a:r>
          </a:p>
        </p:txBody>
      </p:sp>
    </p:spTree>
    <p:extLst>
      <p:ext uri="{BB962C8B-B14F-4D97-AF65-F5344CB8AC3E}">
        <p14:creationId xmlns:p14="http://schemas.microsoft.com/office/powerpoint/2010/main" val="11140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2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762000"/>
            <a:ext cx="10134600" cy="2971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latin typeface="Calibri" charset="0"/>
                <a:ea typeface="宋体" charset="0"/>
                <a:cs typeface="宋体" charset="0"/>
              </a:rPr>
              <a:t>Project 3 – Part 2 (cont.): Condition Variables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91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tx1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tx1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7099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98438"/>
            <a:ext cx="11963400" cy="86836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/>
                <a:cs typeface="Calibri"/>
              </a:rPr>
              <a:t>Version 1.0: </a:t>
            </a:r>
            <a:r>
              <a:rPr lang="en-US" sz="3200" dirty="0">
                <a:latin typeface="Calibri"/>
                <a:cs typeface="Calibri"/>
              </a:rPr>
              <a:t>The Producer/Consumer Problem – No Concurrency Control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44500" y="6309598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8300" y="1066800"/>
            <a:ext cx="9067800" cy="5170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char buffer[SIZE];</a:t>
            </a:r>
          </a:p>
          <a:p>
            <a:r>
              <a:rPr lang="en-US" sz="2200" dirty="0" err="1">
                <a:latin typeface="Courier New"/>
                <a:cs typeface="Courier New"/>
              </a:rPr>
              <a:t>int</a:t>
            </a:r>
            <a:r>
              <a:rPr lang="en-US" sz="2200" dirty="0">
                <a:latin typeface="Courier New"/>
                <a:cs typeface="Courier New"/>
              </a:rPr>
              <a:t> count = 0, head = 0, tail = 0;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static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err="1">
                <a:latin typeface="Courier New"/>
                <a:cs typeface="Courier New"/>
              </a:rPr>
              <a:t>struct</a:t>
            </a:r>
            <a:r>
              <a:rPr lang="en-US" sz="2200" dirty="0">
                <a:latin typeface="Courier New"/>
                <a:cs typeface="Courier New"/>
              </a:rPr>
              <a:t> lock *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;</a:t>
            </a:r>
          </a:p>
          <a:p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 = </a:t>
            </a:r>
            <a:r>
              <a:rPr lang="en-US" sz="2200" dirty="0" err="1">
                <a:latin typeface="Courier New"/>
                <a:cs typeface="Courier New"/>
              </a:rPr>
              <a:t>lock_create</a:t>
            </a:r>
            <a:r>
              <a:rPr lang="en-US" sz="2200" dirty="0">
                <a:latin typeface="Courier New"/>
                <a:cs typeface="Courier New"/>
              </a:rPr>
              <a:t>(“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 for cv”);</a:t>
            </a:r>
          </a:p>
          <a:p>
            <a:endParaRPr lang="en-US" sz="2200" dirty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2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2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if (head == SIZE)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head = 0;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2703018"/>
            <a:ext cx="44196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char consumer() {</a:t>
            </a:r>
          </a:p>
          <a:p>
            <a:r>
              <a:rPr lang="en-US" sz="2200" dirty="0">
                <a:latin typeface="Courier New"/>
                <a:cs typeface="Courier New"/>
              </a:rPr>
              <a:t>    char c;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count--;</a:t>
            </a:r>
          </a:p>
          <a:p>
            <a:r>
              <a:rPr lang="en-US" sz="2200" dirty="0">
                <a:latin typeface="Courier New"/>
                <a:cs typeface="Courier New"/>
              </a:rPr>
              <a:t>    c = buffer[tail];</a:t>
            </a:r>
          </a:p>
          <a:p>
            <a:r>
              <a:rPr lang="en-US" sz="2200" dirty="0">
                <a:latin typeface="Courier New"/>
                <a:cs typeface="Courier New"/>
              </a:rPr>
              <a:t>    tail++;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if (tail == SIZE)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tail = 0;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return c;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125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238"/>
            <a:ext cx="11658600" cy="86836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  <a:cs typeface="Calibri"/>
              </a:rPr>
              <a:t>Version 2.0: </a:t>
            </a:r>
            <a:r>
              <a:rPr lang="en-US" sz="3200" dirty="0">
                <a:cs typeface="Calibri"/>
              </a:rPr>
              <a:t>The Producer/Consumer Problem </a:t>
            </a:r>
            <a:br>
              <a:rPr lang="en-US" sz="3200" dirty="0">
                <a:cs typeface="Calibri"/>
              </a:rPr>
            </a:br>
            <a:r>
              <a:rPr lang="en-US" sz="3200" dirty="0">
                <a:cs typeface="Calibri"/>
              </a:rPr>
              <a:t>Concurrency Control with Busy Waiting 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953944"/>
            <a:ext cx="9067800" cy="5509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2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2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200" dirty="0">
                <a:latin typeface="Courier New"/>
                <a:cs typeface="Courier New"/>
              </a:rPr>
              <a:t>    if (head == SIZE) </a:t>
            </a:r>
          </a:p>
          <a:p>
            <a:r>
              <a:rPr lang="en-US" sz="2200" dirty="0"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7000" y="925356"/>
            <a:ext cx="5181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char consumer()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lock_acquire</a:t>
            </a:r>
            <a:r>
              <a:rPr lang="en-US" sz="2200" dirty="0">
                <a:latin typeface="Courier New"/>
                <a:cs typeface="Courier New"/>
              </a:rPr>
              <a:t>(mutex);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while (count == 0)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count--;</a:t>
            </a:r>
          </a:p>
          <a:p>
            <a:r>
              <a:rPr lang="en-US" sz="2200" dirty="0">
                <a:latin typeface="Courier New"/>
                <a:cs typeface="Courier New"/>
              </a:rPr>
              <a:t>    c = buffer[tail];</a:t>
            </a:r>
          </a:p>
          <a:p>
            <a:r>
              <a:rPr lang="en-US" sz="2200" dirty="0">
                <a:latin typeface="Courier New"/>
                <a:cs typeface="Courier New"/>
              </a:rPr>
              <a:t>    tail++;</a:t>
            </a:r>
          </a:p>
          <a:p>
            <a:r>
              <a:rPr lang="en-US" sz="2200" dirty="0">
                <a:latin typeface="Courier New"/>
                <a:cs typeface="Courier New"/>
              </a:rPr>
              <a:t>    if (tail == SIZE) {</a:t>
            </a:r>
          </a:p>
          <a:p>
            <a:r>
              <a:rPr lang="en-US" sz="2200" dirty="0">
                <a:latin typeface="Courier New"/>
                <a:cs typeface="Courier New"/>
              </a:rPr>
              <a:t>        tail = 0;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latin typeface="Courier New"/>
                <a:cs typeface="Courier New"/>
              </a:rPr>
              <a:t>lock_release</a:t>
            </a:r>
            <a:r>
              <a:rPr lang="en-US" sz="2200" dirty="0">
                <a:latin typeface="Courier New"/>
                <a:cs typeface="Courier New"/>
              </a:rPr>
              <a:t>(</a:t>
            </a:r>
            <a:r>
              <a:rPr lang="en-US" sz="2200" dirty="0" err="1">
                <a:latin typeface="Courier New"/>
                <a:cs typeface="Courier New"/>
              </a:rPr>
              <a:t>mutex</a:t>
            </a:r>
            <a:r>
              <a:rPr lang="en-US" sz="2200" dirty="0"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return c;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2438400" y="6229379"/>
            <a:ext cx="7391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Which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()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 and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()</a:t>
            </a:r>
            <a:r>
              <a:rPr lang="en-US" sz="2200" dirty="0">
                <a:solidFill>
                  <a:srgbClr val="FF0000"/>
                </a:solidFill>
                <a:latin typeface="Calibri"/>
                <a:cs typeface="Calibri"/>
              </a:rPr>
              <a:t> are a pair?</a:t>
            </a:r>
          </a:p>
        </p:txBody>
      </p:sp>
    </p:spTree>
    <p:extLst>
      <p:ext uri="{BB962C8B-B14F-4D97-AF65-F5344CB8AC3E}">
        <p14:creationId xmlns:p14="http://schemas.microsoft.com/office/powerpoint/2010/main" val="19027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9906000" cy="106287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0000"/>
                </a:solidFill>
                <a:cs typeface="Calibri"/>
              </a:rPr>
              <a:t>From Version 2.0:</a:t>
            </a:r>
            <a:r>
              <a:rPr lang="en-US" sz="3200" dirty="0">
                <a:cs typeface="Calibri"/>
              </a:rPr>
              <a:t> Concurrency Control with Busy Waiting</a:t>
            </a:r>
            <a:br>
              <a:rPr lang="en-US" sz="3200" dirty="0">
                <a:cs typeface="Calibri"/>
              </a:rPr>
            </a:br>
            <a:r>
              <a:rPr lang="en-US" sz="3200" dirty="0">
                <a:cs typeface="Calibri"/>
              </a:rPr>
              <a:t>     </a:t>
            </a:r>
            <a:r>
              <a:rPr lang="en-US" sz="3200" dirty="0">
                <a:solidFill>
                  <a:srgbClr val="FF0000"/>
                </a:solidFill>
                <a:cs typeface="Calibri"/>
              </a:rPr>
              <a:t>To Version 3.0:</a:t>
            </a:r>
            <a:r>
              <a:rPr lang="en-US" sz="3200" dirty="0">
                <a:cs typeface="Calibri"/>
              </a:rPr>
              <a:t> Concurrency Control with Sleeping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257343"/>
            <a:ext cx="6477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4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4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(head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F0118-4E30-684D-8564-443B8B3630C4}"/>
              </a:ext>
            </a:extLst>
          </p:cNvPr>
          <p:cNvSpPr/>
          <p:nvPr/>
        </p:nvSpPr>
        <p:spPr>
          <a:xfrm>
            <a:off x="6400800" y="1073248"/>
            <a:ext cx="5562600" cy="5509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while (count == SIZE) 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    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lock_acquire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2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2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200" dirty="0">
                <a:latin typeface="Courier New"/>
                <a:cs typeface="Courier New"/>
              </a:rPr>
              <a:t>    if (head == SIZE) </a:t>
            </a:r>
          </a:p>
          <a:p>
            <a:r>
              <a:rPr lang="en-US" sz="2200" dirty="0"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  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lock_release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2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2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791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8991600" cy="990600"/>
          </a:xfrm>
        </p:spPr>
        <p:txBody>
          <a:bodyPr/>
          <a:lstStyle/>
          <a:p>
            <a:r>
              <a:rPr lang="en-US" dirty="0">
                <a:latin typeface="Calibri" charset="0"/>
                <a:cs typeface="Calibri" charset="0"/>
              </a:rPr>
              <a:t>Condition Variables</a:t>
            </a:r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752600" y="6477000"/>
            <a:ext cx="1219200" cy="4762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B83CF5-451D-2748-9708-DEE764A0CAA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0" y="1524000"/>
            <a:ext cx="8552329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600" y="6248400"/>
            <a:ext cx="64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Reference: http://</a:t>
            </a:r>
            <a:r>
              <a:rPr lang="en-US" sz="1600" dirty="0" err="1">
                <a:latin typeface="Calibri"/>
                <a:cs typeface="Calibri"/>
              </a:rPr>
              <a:t>blog.csdn.net</a:t>
            </a:r>
            <a:r>
              <a:rPr lang="en-US" sz="1600" dirty="0">
                <a:latin typeface="Calibri"/>
                <a:cs typeface="Calibri"/>
              </a:rPr>
              <a:t>/</a:t>
            </a:r>
            <a:r>
              <a:rPr lang="en-US" sz="1600" dirty="0" err="1">
                <a:latin typeface="Calibri"/>
                <a:cs typeface="Calibri"/>
              </a:rPr>
              <a:t>imyfriend</a:t>
            </a:r>
            <a:r>
              <a:rPr lang="en-US" sz="1600" dirty="0">
                <a:latin typeface="Calibri"/>
                <a:cs typeface="Calibri"/>
              </a:rPr>
              <a:t>/article/details/7590547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B2DB46-2D73-4642-BEF8-4FD9A2FCDDC8}"/>
              </a:ext>
            </a:extLst>
          </p:cNvPr>
          <p:cNvSpPr/>
          <p:nvPr/>
        </p:nvSpPr>
        <p:spPr>
          <a:xfrm>
            <a:off x="5943600" y="1064211"/>
            <a:ext cx="6477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4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4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(head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616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11658600" cy="792162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Exercise 5. </a:t>
            </a:r>
            <a:r>
              <a:rPr lang="en-US" sz="3000" dirty="0">
                <a:latin typeface="Calibri"/>
                <a:cs typeface="Calibri"/>
              </a:rPr>
              <a:t>Please complete the consumer code using condition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52600" y="6477000"/>
            <a:ext cx="12192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18200" y="700783"/>
            <a:ext cx="62484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char consumer() {</a:t>
            </a:r>
          </a:p>
          <a:p>
            <a:r>
              <a:rPr lang="en-US" sz="2400" dirty="0">
                <a:latin typeface="Courier New"/>
                <a:cs typeface="Courier New"/>
              </a:rPr>
              <a:t>    char c;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0)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count--;</a:t>
            </a:r>
          </a:p>
          <a:p>
            <a:r>
              <a:rPr lang="en-US" sz="2400" dirty="0">
                <a:latin typeface="Courier New"/>
                <a:cs typeface="Courier New"/>
              </a:rPr>
              <a:t>    c = buffer[tail];</a:t>
            </a:r>
          </a:p>
          <a:p>
            <a:r>
              <a:rPr lang="en-US" sz="2400" dirty="0">
                <a:latin typeface="Courier New"/>
                <a:cs typeface="Courier New"/>
              </a:rPr>
              <a:t>    tail++;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(tail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tail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return c;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880298"/>
            <a:ext cx="6248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producer(char c) {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lock_acquire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while (count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cv_wait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notFull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count++;</a:t>
            </a:r>
          </a:p>
          <a:p>
            <a:r>
              <a:rPr lang="en-US" sz="2400" dirty="0">
                <a:latin typeface="Courier New"/>
                <a:cs typeface="Courier New"/>
              </a:rPr>
              <a:t>    buffer[head] = c;</a:t>
            </a:r>
          </a:p>
          <a:p>
            <a:r>
              <a:rPr lang="en-US" sz="2400" dirty="0">
                <a:latin typeface="Courier New"/>
                <a:cs typeface="Courier New"/>
              </a:rPr>
              <a:t>    head++;</a:t>
            </a:r>
          </a:p>
          <a:p>
            <a:r>
              <a:rPr lang="en-US" sz="2400" dirty="0">
                <a:latin typeface="Courier New"/>
                <a:cs typeface="Courier New"/>
              </a:rPr>
              <a:t>    if (head == SIZE) {</a:t>
            </a:r>
          </a:p>
          <a:p>
            <a:r>
              <a:rPr lang="en-US" sz="2400" dirty="0">
                <a:latin typeface="Courier New"/>
                <a:cs typeface="Courier New"/>
              </a:rPr>
              <a:t>        head = 0;</a:t>
            </a:r>
          </a:p>
          <a:p>
            <a:r>
              <a:rPr lang="en-US" sz="2400" dirty="0">
                <a:latin typeface="Courier New"/>
                <a:cs typeface="Courier New"/>
              </a:rPr>
              <a:t>    }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cv_signal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notEmpty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FF0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lock_release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>
                <a:solidFill>
                  <a:srgbClr val="008000"/>
                </a:solidFill>
                <a:latin typeface="Courier New"/>
                <a:cs typeface="Courier New"/>
              </a:rPr>
              <a:t>mutex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5288" y="5178311"/>
            <a:ext cx="5163312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75500" y="2286000"/>
            <a:ext cx="49403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5600" y="5575126"/>
            <a:ext cx="38862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Condition Variables: 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167639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Wait until a variable meets a particular condition</a:t>
            </a:r>
          </a:p>
          <a:p>
            <a:r>
              <a:rPr lang="en-US" dirty="0">
                <a:latin typeface="Calibri"/>
                <a:cs typeface="Calibri"/>
              </a:rPr>
              <a:t>There is no actual variable in the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4600" y="3581401"/>
            <a:ext cx="6858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/>
                <a:cs typeface="Courier New"/>
              </a:rPr>
              <a:t>/* kern/include/</a:t>
            </a:r>
            <a:r>
              <a:rPr lang="en-US" sz="2800" dirty="0" err="1">
                <a:latin typeface="Courier New"/>
                <a:cs typeface="Courier New"/>
              </a:rPr>
              <a:t>synch.h</a:t>
            </a:r>
            <a:r>
              <a:rPr lang="en-US" sz="2800" dirty="0">
                <a:latin typeface="Courier New"/>
                <a:cs typeface="Courier New"/>
              </a:rPr>
              <a:t> */</a:t>
            </a:r>
          </a:p>
          <a:p>
            <a:r>
              <a:rPr lang="en-US" sz="2800" dirty="0" err="1">
                <a:latin typeface="Courier New"/>
                <a:cs typeface="Courier New"/>
              </a:rPr>
              <a:t>struct</a:t>
            </a:r>
            <a:r>
              <a:rPr lang="en-US" sz="2800" dirty="0">
                <a:latin typeface="Courier New"/>
                <a:cs typeface="Courier New"/>
              </a:rPr>
              <a:t> cv {</a:t>
            </a:r>
          </a:p>
          <a:p>
            <a:r>
              <a:rPr lang="en-US" sz="2800" dirty="0">
                <a:latin typeface="Courier New"/>
                <a:cs typeface="Courier New"/>
              </a:rPr>
              <a:t>	char *name;</a:t>
            </a:r>
          </a:p>
          <a:p>
            <a:r>
              <a:rPr lang="en-US" sz="2800" dirty="0">
                <a:latin typeface="Courier New"/>
                <a:cs typeface="Courier New"/>
              </a:rPr>
              <a:t>	// add what you need here</a:t>
            </a:r>
          </a:p>
          <a:p>
            <a:r>
              <a:rPr lang="en-US" sz="2800" dirty="0">
                <a:latin typeface="Courier New"/>
                <a:cs typeface="Courier New"/>
              </a:rPr>
              <a:t>};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00400" y="5133621"/>
            <a:ext cx="5943600" cy="7620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sz="3600" dirty="0">
                <a:latin typeface="Calibri"/>
                <a:cs typeface="Calibri"/>
              </a:rPr>
              <a:t>How to implement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cv_wait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3600" dirty="0">
                <a:latin typeface="Calibri"/>
                <a:cs typeface="Calibri"/>
              </a:rPr>
              <a:t>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63000" y="6156186"/>
            <a:ext cx="533400" cy="476250"/>
          </a:xfrm>
        </p:spPr>
        <p:txBody>
          <a:bodyPr/>
          <a:lstStyle/>
          <a:p>
            <a:fld id="{211DD708-9C6C-BC4A-8ACC-1131D652BA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57300" y="984504"/>
            <a:ext cx="9677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/>
                <a:cs typeface="Courier New"/>
              </a:rPr>
              <a:t>void </a:t>
            </a:r>
            <a:r>
              <a:rPr lang="en-US" sz="2400" dirty="0" err="1">
                <a:latin typeface="Courier New"/>
                <a:cs typeface="Courier New"/>
              </a:rPr>
              <a:t>cv_wait</a:t>
            </a:r>
            <a:r>
              <a:rPr lang="en-US" sz="2400" dirty="0">
                <a:latin typeface="Courier New"/>
                <a:cs typeface="Courier New"/>
              </a:rPr>
              <a:t>(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cv *cv, </a:t>
            </a:r>
            <a:r>
              <a:rPr lang="en-US" sz="2400" dirty="0" err="1">
                <a:latin typeface="Courier New"/>
                <a:cs typeface="Courier New"/>
              </a:rPr>
              <a:t>struct</a:t>
            </a:r>
            <a:r>
              <a:rPr lang="en-US" sz="2400" dirty="0">
                <a:latin typeface="Courier New"/>
                <a:cs typeface="Courier New"/>
              </a:rPr>
              <a:t> lock *lock) {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use assert to check input cv and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turn off interrupts;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release the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    /*Question: </a:t>
            </a:r>
            <a:r>
              <a:rPr lang="en-US" sz="2400" b="1" dirty="0" err="1">
                <a:solidFill>
                  <a:srgbClr val="FF0000"/>
                </a:solidFill>
                <a:latin typeface="Courier New"/>
                <a:cs typeface="Courier New"/>
              </a:rPr>
              <a:t>thread_sleep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() using cv or lock?*/</a:t>
            </a:r>
          </a:p>
          <a:p>
            <a:r>
              <a:rPr lang="en-US" sz="2400" dirty="0">
                <a:latin typeface="Courier New"/>
                <a:cs typeface="Courier New"/>
              </a:rPr>
              <a:t>    sleep the thread until someone signals cv;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acquire the lock;</a:t>
            </a:r>
          </a:p>
          <a:p>
            <a:r>
              <a:rPr lang="en-US" sz="2400" dirty="0">
                <a:latin typeface="Courier New"/>
                <a:cs typeface="Courier New"/>
              </a:rPr>
              <a:t>    turn on interrupts to the previous level;</a:t>
            </a:r>
          </a:p>
          <a:p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592454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3026</TotalTime>
  <Words>1494</Words>
  <Application>Microsoft Macintosh PowerPoint</Application>
  <PresentationFormat>Widescreen</PresentationFormat>
  <Paragraphs>286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Times New Roman</vt:lpstr>
      <vt:lpstr>1_Default Design</vt:lpstr>
      <vt:lpstr>PowerPoint Presentation</vt:lpstr>
      <vt:lpstr>COMP 3500  Introduction to Operating Systems  Project 3 – Part 2 (cont.): Condition Variables</vt:lpstr>
      <vt:lpstr>Version 1.0: The Producer/Consumer Problem – No Concurrency Control </vt:lpstr>
      <vt:lpstr>Version 2.0: The Producer/Consumer Problem  Concurrency Control with Busy Waiting </vt:lpstr>
      <vt:lpstr>From Version 2.0: Concurrency Control with Busy Waiting      To Version 3.0: Concurrency Control with Sleeping</vt:lpstr>
      <vt:lpstr>Condition Variables</vt:lpstr>
      <vt:lpstr>Exercise 5. Please complete the consumer code using condition variables.</vt:lpstr>
      <vt:lpstr>Condition Variables: Data Structure</vt:lpstr>
      <vt:lpstr>How to implement cv_wait()? </vt:lpstr>
      <vt:lpstr>How to implement cv_signal()? </vt:lpstr>
      <vt:lpstr>Condition Variables: Sample Usage </vt:lpstr>
      <vt:lpstr>The Producer/Consumer Problem How to use condition variables in OS/161?</vt:lpstr>
      <vt:lpstr>Summary</vt:lpstr>
      <vt:lpstr>COMP 3500  Introduction to Operating Systems  Project 3: Part 3  Thread Sleep and Wakeup</vt:lpstr>
      <vt:lpstr>Exercise 1. What is the following data structure? Why use static?</vt:lpstr>
      <vt:lpstr>Exercise 2. Please complete the following code that initializes the sleeper list. </vt:lpstr>
      <vt:lpstr>Exercise 3. (3.1) what is t_sleepaddr in curthread? (3.2) What does mi_switch()do? </vt:lpstr>
      <vt:lpstr>Exercise 4. How many threads are woken up by this function? 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436</cp:revision>
  <dcterms:created xsi:type="dcterms:W3CDTF">2006-08-22T22:53:10Z</dcterms:created>
  <dcterms:modified xsi:type="dcterms:W3CDTF">2019-09-25T15:45:06Z</dcterms:modified>
</cp:coreProperties>
</file>